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1" r:id="rId5"/>
    <p:sldId id="260" r:id="rId6"/>
    <p:sldId id="264" r:id="rId7"/>
    <p:sldId id="265" r:id="rId8"/>
    <p:sldId id="274" r:id="rId9"/>
    <p:sldId id="266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3300"/>
    <a:srgbClr val="66CCFF"/>
    <a:srgbClr val="FFCC00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B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cat>
            <c:numRef>
              <c:f>Feuil1!$A$2:$A$4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axId val="71871872"/>
        <c:axId val="71873664"/>
      </c:barChart>
      <c:catAx>
        <c:axId val="71871872"/>
        <c:scaling>
          <c:orientation val="minMax"/>
        </c:scaling>
        <c:axPos val="b"/>
        <c:numFmt formatCode="General" sourceLinked="1"/>
        <c:tickLblPos val="nextTo"/>
        <c:crossAx val="71873664"/>
        <c:crosses val="autoZero"/>
        <c:auto val="1"/>
        <c:lblAlgn val="ctr"/>
        <c:lblOffset val="100"/>
      </c:catAx>
      <c:valAx>
        <c:axId val="71873664"/>
        <c:scaling>
          <c:orientation val="minMax"/>
          <c:max val="3"/>
          <c:min val="0"/>
        </c:scaling>
        <c:axPos val="l"/>
        <c:majorGridlines/>
        <c:numFmt formatCode="General" sourceLinked="1"/>
        <c:tickLblPos val="nextTo"/>
        <c:crossAx val="71871872"/>
        <c:crosses val="autoZero"/>
        <c:crossBetween val="between"/>
        <c:majorUnit val="1"/>
      </c:valAx>
    </c:plotArea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8AB71-A8FB-4239-953C-22DC8E6F31A5}" type="datetimeFigureOut">
              <a:rPr lang="fr-BE" smtClean="0"/>
              <a:pPr/>
              <a:t>15/12/2015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2B904-CD7B-42F3-9712-2D6128A3F1F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2B904-CD7B-42F3-9712-2D6128A3F1FF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1_BAS_DGO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956300"/>
            <a:ext cx="9144000" cy="901700"/>
          </a:xfrm>
          <a:prstGeom prst="rect">
            <a:avLst/>
          </a:prstGeom>
          <a:noFill/>
        </p:spPr>
      </p:pic>
      <p:pic>
        <p:nvPicPr>
          <p:cNvPr id="7171" name="Picture 3" descr="P2_HAU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0825" cy="146050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9138" y="719138"/>
            <a:ext cx="7772400" cy="1144587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Cliquez et modifiez le titre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de-DE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r>
              <a:rPr lang="fr-BE" smtClean="0"/>
              <a:t>La Marlagne 6 mars 2013</a:t>
            </a:r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400"/>
            </a:lvl1pPr>
          </a:lstStyle>
          <a:p>
            <a:fld id="{1EA9A15D-9364-4BD1-BAE8-7B875519C96E}" type="slidenum">
              <a:rPr lang="de-DE"/>
              <a:pPr/>
              <a:t>‹N°›</a:t>
            </a:fld>
            <a:endParaRPr lang="de-DE"/>
          </a:p>
        </p:txBody>
      </p:sp>
    </p:spTree>
  </p:cSld>
  <p:clrMapOvr>
    <a:masterClrMapping/>
  </p:clrMapOvr>
  <p:transition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000000"/>
                </a:solidFill>
              </a:rPr>
              <a:t>La Marlagne 6 mars 2013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0AD57-4B7C-4C74-BCCC-D90F6AC7B4CC}" type="slidenum">
              <a:rPr lang="fr-FR"/>
              <a:pPr/>
              <a:t>‹N°›</a:t>
            </a:fld>
            <a:endParaRPr lang="fr-FR" sz="1400"/>
          </a:p>
        </p:txBody>
      </p:sp>
    </p:spTree>
  </p:cSld>
  <p:clrMapOvr>
    <a:masterClrMapping/>
  </p:clrMapOvr>
  <p:transition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6888" y="539750"/>
            <a:ext cx="2041525" cy="565943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19138" y="539750"/>
            <a:ext cx="5975350" cy="56594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000000"/>
                </a:solidFill>
              </a:rPr>
              <a:t>La Marlagne 6 mars 2013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B03B0-017E-4BCF-9B8E-AB620D986A13}" type="slidenum">
              <a:rPr lang="fr-FR"/>
              <a:pPr/>
              <a:t>‹N°›</a:t>
            </a:fld>
            <a:endParaRPr lang="fr-FR" sz="1400"/>
          </a:p>
        </p:txBody>
      </p:sp>
    </p:spTree>
  </p:cSld>
  <p:clrMapOvr>
    <a:masterClrMapping/>
  </p:clrMapOvr>
  <p:transition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0113" y="331788"/>
            <a:ext cx="7189787" cy="7207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49325" y="1412875"/>
            <a:ext cx="3754438" cy="46831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856163" y="1412875"/>
            <a:ext cx="3754437" cy="22653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856163" y="3830638"/>
            <a:ext cx="3754437" cy="22653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srgbClr val="000000"/>
                </a:solidFill>
              </a:rPr>
              <a:t>La Marlagne 6 mars 2013</a:t>
            </a:r>
            <a:endParaRPr lang="fr-BE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7674E-1A4C-40C7-9E9A-D008E220752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0113" y="331788"/>
            <a:ext cx="7189787" cy="7207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49325" y="1412875"/>
            <a:ext cx="3754438" cy="46831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56163" y="1412875"/>
            <a:ext cx="3754437" cy="46831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srgbClr val="000000"/>
                </a:solidFill>
              </a:rPr>
              <a:t>La Marlagne 6 mars 2013</a:t>
            </a:r>
            <a:endParaRPr lang="fr-BE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208CB-5567-4213-90B5-B4206DFA8959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4D435AD-CA9F-473B-994A-FAC5762404ED}" type="slidenum">
              <a:rPr lang="fr-BE"/>
              <a:pPr/>
              <a:t>‹N°›</a:t>
            </a:fld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BE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000000"/>
                </a:solidFill>
              </a:rPr>
              <a:t>La Marlagne 6 mars 2013</a:t>
            </a:r>
            <a:endParaRPr lang="fr-B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000000"/>
                </a:solidFill>
              </a:rPr>
              <a:t>La Marlagne 6 mars 2013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82A8E-8A35-40FD-A45E-2C76348BF472}" type="slidenum">
              <a:rPr lang="fr-FR"/>
              <a:pPr/>
              <a:t>‹N°›</a:t>
            </a:fld>
            <a:endParaRPr lang="fr-FR" sz="1400"/>
          </a:p>
        </p:txBody>
      </p:sp>
    </p:spTree>
  </p:cSld>
  <p:clrMapOvr>
    <a:masterClrMapping/>
  </p:clrMapOvr>
  <p:transition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000000"/>
                </a:solidFill>
              </a:rPr>
              <a:t>La Marlagne 6 mars 2013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AF04F-C4D4-42CD-BF8B-371A6F4B84D1}" type="slidenum">
              <a:rPr lang="fr-FR"/>
              <a:pPr/>
              <a:t>‹N°›</a:t>
            </a:fld>
            <a:endParaRPr lang="fr-FR" sz="1400"/>
          </a:p>
        </p:txBody>
      </p:sp>
    </p:spTree>
  </p:cSld>
  <p:clrMapOvr>
    <a:masterClrMapping/>
  </p:clrMapOvr>
  <p:transition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71550" y="2060575"/>
            <a:ext cx="3881438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05388" y="2060575"/>
            <a:ext cx="38830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000000"/>
                </a:solidFill>
              </a:rPr>
              <a:t>La Marlagne 6 mars 2013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4F710-F402-4C4B-95D5-EC1CEF1A12C4}" type="slidenum">
              <a:rPr lang="fr-FR"/>
              <a:pPr/>
              <a:t>‹N°›</a:t>
            </a:fld>
            <a:endParaRPr lang="fr-FR" sz="1400"/>
          </a:p>
        </p:txBody>
      </p:sp>
    </p:spTree>
  </p:cSld>
  <p:clrMapOvr>
    <a:masterClrMapping/>
  </p:clrMapOvr>
  <p:transition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000000"/>
                </a:solidFill>
              </a:rPr>
              <a:t>La Marlagne 6 mars 2013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5E544-D99E-4A42-BDAD-CAF40D12E3AD}" type="slidenum">
              <a:rPr lang="fr-FR"/>
              <a:pPr/>
              <a:t>‹N°›</a:t>
            </a:fld>
            <a:endParaRPr lang="fr-FR" sz="1400"/>
          </a:p>
        </p:txBody>
      </p:sp>
    </p:spTree>
  </p:cSld>
  <p:clrMapOvr>
    <a:masterClrMapping/>
  </p:clrMapOvr>
  <p:transition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000000"/>
                </a:solidFill>
              </a:rPr>
              <a:t>La Marlagne 6 mars 2013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6A029-5308-4B45-8126-05C43B28C238}" type="slidenum">
              <a:rPr lang="fr-FR"/>
              <a:pPr/>
              <a:t>‹N°›</a:t>
            </a:fld>
            <a:endParaRPr lang="fr-FR" sz="1400"/>
          </a:p>
        </p:txBody>
      </p:sp>
    </p:spTree>
  </p:cSld>
  <p:clrMapOvr>
    <a:masterClrMapping/>
  </p:clrMapOvr>
  <p:transition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000000"/>
                </a:solidFill>
              </a:rPr>
              <a:t>La Marlagne 6 mars 2013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DEA38-8999-4471-9CAD-90D005617F3D}" type="slidenum">
              <a:rPr lang="fr-FR"/>
              <a:pPr/>
              <a:t>‹N°›</a:t>
            </a:fld>
            <a:endParaRPr lang="fr-FR" sz="1400"/>
          </a:p>
        </p:txBody>
      </p:sp>
    </p:spTree>
  </p:cSld>
  <p:clrMapOvr>
    <a:masterClrMapping/>
  </p:clrMapOvr>
  <p:transition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000000"/>
                </a:solidFill>
              </a:rPr>
              <a:t>La Marlagne 6 mars 2013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40B1D-FB68-4FE4-A630-F54AA89A2DD5}" type="slidenum">
              <a:rPr lang="fr-FR"/>
              <a:pPr/>
              <a:t>‹N°›</a:t>
            </a:fld>
            <a:endParaRPr lang="fr-FR" sz="1400"/>
          </a:p>
        </p:txBody>
      </p:sp>
    </p:spTree>
  </p:cSld>
  <p:clrMapOvr>
    <a:masterClrMapping/>
  </p:clrMapOvr>
  <p:transition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000000"/>
                </a:solidFill>
              </a:rPr>
              <a:t>La Marlagne 6 mars 2013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4A299-1A57-4616-8B0C-2403F42E7F86}" type="slidenum">
              <a:rPr lang="fr-FR"/>
              <a:pPr/>
              <a:t>‹N°›</a:t>
            </a:fld>
            <a:endParaRPr lang="fr-FR" sz="1400"/>
          </a:p>
        </p:txBody>
      </p:sp>
    </p:spTree>
  </p:cSld>
  <p:clrMapOvr>
    <a:masterClrMapping/>
  </p:clrMapOvr>
  <p:transition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2_BAS_DGO1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0" y="5954713"/>
            <a:ext cx="9144000" cy="903287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539750"/>
            <a:ext cx="791686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2060575"/>
            <a:ext cx="7916863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03350" y="5775325"/>
            <a:ext cx="18002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1988" y="5775325"/>
            <a:ext cx="54340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100"/>
            </a:lvl1pPr>
          </a:lstStyle>
          <a:p>
            <a:pPr fontAlgn="base">
              <a:spcAft>
                <a:spcPct val="0"/>
              </a:spcAft>
            </a:pPr>
            <a:r>
              <a:rPr lang="fr-BE" smtClean="0">
                <a:solidFill>
                  <a:srgbClr val="000000"/>
                </a:solidFill>
                <a:latin typeface="Arial" charset="0"/>
              </a:rPr>
              <a:t>La Marlagne 6 mars 2013</a:t>
            </a:r>
            <a:endParaRPr lang="fr-F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03350" y="6477000"/>
            <a:ext cx="18002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100">
                <a:solidFill>
                  <a:srgbClr val="464847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0A064AB0-453B-4C2D-9780-AF1E40B76BBB}" type="slidenum">
              <a:rPr lang="fr-FR">
                <a:latin typeface="Arial" charset="0"/>
              </a:rPr>
              <a:pPr fontAlgn="base">
                <a:spcAft>
                  <a:spcPct val="0"/>
                </a:spcAft>
              </a:pPr>
              <a:t>‹N°›</a:t>
            </a:fld>
            <a:endParaRPr lang="fr-FR" sz="1400">
              <a:latin typeface="Arial" charset="0"/>
            </a:endParaRPr>
          </a:p>
        </p:txBody>
      </p:sp>
      <p:pic>
        <p:nvPicPr>
          <p:cNvPr id="6152" name="Picture 8" descr="P2_HAUT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0" y="0"/>
            <a:ext cx="9140825" cy="1460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cover dir="ld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13131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131313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131313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131313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13131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13131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13131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13131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131313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16862" cy="1008112"/>
          </a:xfrm>
        </p:spPr>
        <p:txBody>
          <a:bodyPr/>
          <a:lstStyle/>
          <a:p>
            <a:pPr algn="ctr"/>
            <a:r>
              <a:rPr lang="fr-BE" dirty="0" smtClean="0"/>
              <a:t>Inspection de canalisations d’égouts</a:t>
            </a:r>
            <a:endParaRPr lang="fr-BE" dirty="0"/>
          </a:p>
        </p:txBody>
      </p:sp>
      <p:pic>
        <p:nvPicPr>
          <p:cNvPr id="1029" name="Picture 5" descr="http://www.ufunk.net/wp-content/uploads/2013/11/Andrew-Emond-egouts-montreal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068960"/>
            <a:ext cx="4209017" cy="2808312"/>
          </a:xfrm>
          <a:prstGeom prst="rect">
            <a:avLst/>
          </a:prstGeom>
          <a:noFill/>
        </p:spPr>
      </p:pic>
      <p:pic>
        <p:nvPicPr>
          <p:cNvPr id="1031" name="Picture 7" descr="http://ikonal.com/wp-content/uploads/2011/05/egouts-tokyo-15018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9424" y="1412776"/>
            <a:ext cx="5184576" cy="38884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16862" cy="720080"/>
          </a:xfrm>
        </p:spPr>
        <p:txBody>
          <a:bodyPr/>
          <a:lstStyle/>
          <a:p>
            <a:r>
              <a:rPr lang="fr-BE" dirty="0" smtClean="0"/>
              <a:t>Litige Seneffe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92696"/>
            <a:ext cx="7916863" cy="410445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fr-BE" dirty="0" smtClean="0">
                <a:sym typeface="Wingdings" pitchFamily="2" charset="2"/>
              </a:rPr>
              <a:t>Prestataire de service</a:t>
            </a:r>
          </a:p>
          <a:p>
            <a:pPr>
              <a:lnSpc>
                <a:spcPct val="150000"/>
              </a:lnSpc>
              <a:buNone/>
            </a:pPr>
            <a:r>
              <a:rPr lang="fr-BE" b="0" dirty="0" smtClean="0">
                <a:sym typeface="Wingdings" pitchFamily="2" charset="2"/>
              </a:rPr>
              <a:t>Choix du prestataire:</a:t>
            </a:r>
            <a:endParaRPr lang="fr-BE" sz="2000" dirty="0" smtClean="0">
              <a:sym typeface="Wingdings" pitchFamily="2" charset="2"/>
            </a:endParaRPr>
          </a:p>
          <a:p>
            <a:endParaRPr lang="fr-BE" sz="2000" b="0" dirty="0" smtClean="0"/>
          </a:p>
          <a:p>
            <a:pPr>
              <a:buNone/>
            </a:pPr>
            <a:r>
              <a:rPr lang="fr-BE" sz="2000" b="0" dirty="0" smtClean="0"/>
              <a:t>« Le CRR est dès lors, le moins cher, mais pas pour autant le plus intéressant. En effet, leurs conditions de marché sont les plus restrictives de toutes les offres reçues.</a:t>
            </a:r>
          </a:p>
          <a:p>
            <a:pPr>
              <a:buNone/>
            </a:pPr>
            <a:r>
              <a:rPr lang="fr-BE" sz="2000" b="0" dirty="0" smtClean="0"/>
              <a:t>CITV est un organisme qui travaille principalement pour les intercommunales, les services publics, … ils sont coutumiers de la chose notamment lors d’affaires litigieuses. »</a:t>
            </a:r>
          </a:p>
          <a:p>
            <a:pPr>
              <a:buNone/>
            </a:pPr>
            <a:endParaRPr lang="fr-BE" sz="2000" b="0" dirty="0" smtClean="0"/>
          </a:p>
          <a:p>
            <a:pPr algn="ctr">
              <a:buNone/>
            </a:pPr>
            <a:r>
              <a:rPr lang="fr-BE" sz="2800" dirty="0" smtClean="0">
                <a:sym typeface="Wingdings" pitchFamily="2" charset="2"/>
              </a:rPr>
              <a:t> </a:t>
            </a:r>
            <a:r>
              <a:rPr lang="fr-BE" sz="2800" dirty="0" smtClean="0"/>
              <a:t>CITV</a:t>
            </a:r>
            <a:endParaRPr lang="fr-BE" sz="3200" dirty="0" smtClean="0"/>
          </a:p>
          <a:p>
            <a:pPr>
              <a:buNone/>
            </a:pPr>
            <a:endParaRPr lang="fr-BE" dirty="0" smtClean="0"/>
          </a:p>
          <a:p>
            <a:pPr algn="ctr">
              <a:buNone/>
            </a:pPr>
            <a:endParaRPr lang="fr-BE" dirty="0" smtClean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16862" cy="720080"/>
          </a:xfrm>
        </p:spPr>
        <p:txBody>
          <a:bodyPr/>
          <a:lstStyle/>
          <a:p>
            <a:r>
              <a:rPr lang="fr-BE" dirty="0" smtClean="0"/>
              <a:t>Litige Seneffe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92696"/>
            <a:ext cx="7916863" cy="410445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fr-BE" dirty="0" smtClean="0">
                <a:sym typeface="Wingdings" pitchFamily="2" charset="2"/>
              </a:rPr>
              <a:t>CITV</a:t>
            </a:r>
            <a:endParaRPr lang="fr-BE" sz="2000" b="0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  <a:buNone/>
            </a:pPr>
            <a:r>
              <a:rPr lang="fr-BE" sz="2000" b="0" dirty="0" smtClean="0">
                <a:sym typeface="Wingdings" pitchFamily="2" charset="2"/>
              </a:rPr>
              <a:t>Matériel</a:t>
            </a:r>
            <a:endParaRPr lang="fr-BE" dirty="0" smtClean="0"/>
          </a:p>
          <a:p>
            <a:pPr algn="ctr">
              <a:buNone/>
            </a:pPr>
            <a:endParaRPr lang="fr-BE" dirty="0" smtClean="0"/>
          </a:p>
        </p:txBody>
      </p:sp>
      <p:pic>
        <p:nvPicPr>
          <p:cNvPr id="25602" name="Picture 2" descr="X:\PUB-O1060000\DGO1.65\__users\37349\Dossiers Techniques\INSPB\Arquennes_99862\Photos\IMG_7189.JPG"/>
          <p:cNvPicPr>
            <a:picLocks noChangeAspect="1" noChangeArrowheads="1"/>
          </p:cNvPicPr>
          <p:nvPr/>
        </p:nvPicPr>
        <p:blipFill>
          <a:blip r:embed="rId2" cstate="print"/>
          <a:srcRect l="4214" t="6207" r="6207" b="4214"/>
          <a:stretch>
            <a:fillRect/>
          </a:stretch>
        </p:blipFill>
        <p:spPr bwMode="auto">
          <a:xfrm>
            <a:off x="4474972" y="404664"/>
            <a:ext cx="4669028" cy="3501770"/>
          </a:xfrm>
          <a:prstGeom prst="rect">
            <a:avLst/>
          </a:prstGeom>
          <a:noFill/>
        </p:spPr>
      </p:pic>
      <p:pic>
        <p:nvPicPr>
          <p:cNvPr id="25603" name="Picture 3" descr="X:\PUB-O1060000\DGO1.65\__users\37349\Dossiers Techniques\INSPB\Arquennes_99862\Photos\IMG_7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060848"/>
            <a:ext cx="4717059" cy="353779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16862" cy="720080"/>
          </a:xfrm>
        </p:spPr>
        <p:txBody>
          <a:bodyPr/>
          <a:lstStyle/>
          <a:p>
            <a:r>
              <a:rPr lang="fr-BE" dirty="0" smtClean="0"/>
              <a:t>Litige Seneffe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92696"/>
            <a:ext cx="7916863" cy="410445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fr-BE" dirty="0" smtClean="0">
                <a:sym typeface="Wingdings" pitchFamily="2" charset="2"/>
              </a:rPr>
              <a:t>CITV</a:t>
            </a:r>
            <a:endParaRPr lang="fr-BE" sz="2000" b="0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  <a:buNone/>
            </a:pPr>
            <a:r>
              <a:rPr lang="fr-BE" sz="2000" b="0" dirty="0" smtClean="0">
                <a:sym typeface="Wingdings" pitchFamily="2" charset="2"/>
              </a:rPr>
              <a:t>Matériel</a:t>
            </a:r>
            <a:endParaRPr lang="fr-BE" dirty="0" smtClean="0"/>
          </a:p>
          <a:p>
            <a:pPr algn="ctr">
              <a:buNone/>
            </a:pPr>
            <a:endParaRPr lang="fr-BE" dirty="0" smtClean="0"/>
          </a:p>
        </p:txBody>
      </p:sp>
      <p:pic>
        <p:nvPicPr>
          <p:cNvPr id="26626" name="Picture 2" descr="X:\PUB-O1060000\DGO1.65\__users\37349\Dossiers Techniques\INSPB\Arquennes_99862\Photos\IMG_7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836712"/>
            <a:ext cx="6859424" cy="514456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7916862" cy="720080"/>
          </a:xfrm>
        </p:spPr>
        <p:txBody>
          <a:bodyPr/>
          <a:lstStyle/>
          <a:p>
            <a:r>
              <a:rPr lang="fr-BE" dirty="0" smtClean="0"/>
              <a:t>Litige Seneffe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620688"/>
            <a:ext cx="1440160" cy="1008112"/>
          </a:xfrm>
        </p:spPr>
        <p:txBody>
          <a:bodyPr/>
          <a:lstStyle/>
          <a:p>
            <a:pPr>
              <a:buNone/>
            </a:pPr>
            <a:r>
              <a:rPr lang="fr-BE" dirty="0" smtClean="0">
                <a:sym typeface="Wingdings" pitchFamily="2" charset="2"/>
              </a:rPr>
              <a:t>CITV</a:t>
            </a:r>
            <a:endParaRPr lang="fr-BE" sz="2000" b="0" dirty="0" smtClean="0">
              <a:sym typeface="Wingdings" pitchFamily="2" charset="2"/>
            </a:endParaRPr>
          </a:p>
          <a:p>
            <a:pPr>
              <a:buNone/>
            </a:pPr>
            <a:r>
              <a:rPr lang="fr-BE" sz="2000" b="0" dirty="0" smtClean="0">
                <a:sym typeface="Wingdings" pitchFamily="2" charset="2"/>
              </a:rPr>
              <a:t>Rapport</a:t>
            </a:r>
            <a:endParaRPr lang="fr-BE" dirty="0" smtClean="0"/>
          </a:p>
          <a:p>
            <a:pPr algn="ctr">
              <a:buNone/>
            </a:pPr>
            <a:endParaRPr lang="fr-BE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1050" t="7794" r="29801" b="4367"/>
          <a:stretch>
            <a:fillRect/>
          </a:stretch>
        </p:blipFill>
        <p:spPr bwMode="auto">
          <a:xfrm>
            <a:off x="4368453" y="0"/>
            <a:ext cx="4775547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32850" t="9360" r="31601" b="26835"/>
          <a:stretch>
            <a:fillRect/>
          </a:stretch>
        </p:blipFill>
        <p:spPr bwMode="auto">
          <a:xfrm>
            <a:off x="0" y="1484784"/>
            <a:ext cx="455759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7916862" cy="720080"/>
          </a:xfrm>
        </p:spPr>
        <p:txBody>
          <a:bodyPr/>
          <a:lstStyle/>
          <a:p>
            <a:r>
              <a:rPr lang="fr-BE" dirty="0" smtClean="0"/>
              <a:t>Litige Seneffe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620688"/>
            <a:ext cx="1440160" cy="1008112"/>
          </a:xfrm>
        </p:spPr>
        <p:txBody>
          <a:bodyPr/>
          <a:lstStyle/>
          <a:p>
            <a:pPr>
              <a:buNone/>
            </a:pPr>
            <a:r>
              <a:rPr lang="fr-BE" dirty="0" smtClean="0">
                <a:sym typeface="Wingdings" pitchFamily="2" charset="2"/>
              </a:rPr>
              <a:t>CITV</a:t>
            </a:r>
            <a:endParaRPr lang="fr-BE" sz="2000" b="0" dirty="0" smtClean="0">
              <a:sym typeface="Wingdings" pitchFamily="2" charset="2"/>
            </a:endParaRPr>
          </a:p>
          <a:p>
            <a:pPr>
              <a:buNone/>
            </a:pPr>
            <a:r>
              <a:rPr lang="fr-BE" sz="2000" b="0" dirty="0" smtClean="0">
                <a:sym typeface="Wingdings" pitchFamily="2" charset="2"/>
              </a:rPr>
              <a:t>Rapport</a:t>
            </a:r>
            <a:endParaRPr lang="fr-BE" dirty="0" smtClean="0"/>
          </a:p>
          <a:p>
            <a:pPr algn="ctr">
              <a:buNone/>
            </a:pPr>
            <a:endParaRPr lang="fr-BE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31500" t="9360" r="29801" b="48160"/>
          <a:stretch>
            <a:fillRect/>
          </a:stretch>
        </p:blipFill>
        <p:spPr bwMode="auto">
          <a:xfrm>
            <a:off x="1763688" y="1052736"/>
            <a:ext cx="619268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16862" cy="657002"/>
          </a:xfrm>
        </p:spPr>
        <p:txBody>
          <a:bodyPr/>
          <a:lstStyle/>
          <a:p>
            <a:r>
              <a:rPr lang="fr-BE" dirty="0" smtClean="0"/>
              <a:t>Conclusions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916832"/>
            <a:ext cx="7916863" cy="3168352"/>
          </a:xfrm>
        </p:spPr>
        <p:txBody>
          <a:bodyPr/>
          <a:lstStyle/>
          <a:p>
            <a:r>
              <a:rPr lang="fr-BE" dirty="0" smtClean="0"/>
              <a:t>Matériel complexe et onéreux </a:t>
            </a:r>
            <a:r>
              <a:rPr lang="fr-BE" dirty="0" smtClean="0">
                <a:sym typeface="Wingdings" pitchFamily="2" charset="2"/>
              </a:rPr>
              <a:t> habitude</a:t>
            </a:r>
            <a:endParaRPr lang="fr-BE" dirty="0" smtClean="0"/>
          </a:p>
          <a:p>
            <a:r>
              <a:rPr lang="fr-BE" dirty="0" smtClean="0"/>
              <a:t>Coût de l’intervention abordable % à la fréquence des demandes</a:t>
            </a:r>
          </a:p>
          <a:p>
            <a:r>
              <a:rPr lang="fr-BE" dirty="0" smtClean="0"/>
              <a:t>Rapport circonstancié</a:t>
            </a:r>
          </a:p>
          <a:p>
            <a:pPr lvl="1"/>
            <a:r>
              <a:rPr lang="fr-BE" dirty="0" smtClean="0"/>
              <a:t>Emploi de la norme </a:t>
            </a:r>
          </a:p>
          <a:p>
            <a:pPr lvl="1"/>
            <a:r>
              <a:rPr lang="fr-BE" dirty="0" smtClean="0"/>
              <a:t>Reconnaissance devant les tribunaux</a:t>
            </a:r>
          </a:p>
          <a:p>
            <a:pPr lvl="1"/>
            <a:r>
              <a:rPr lang="fr-BE" dirty="0" smtClean="0"/>
              <a:t>…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Nombre d’inspections</a:t>
            </a:r>
            <a:endParaRPr lang="fr-BE" dirty="0"/>
          </a:p>
        </p:txBody>
      </p:sp>
      <p:graphicFrame>
        <p:nvGraphicFramePr>
          <p:cNvPr id="4" name="Graphique 3"/>
          <p:cNvGraphicFramePr/>
          <p:nvPr/>
        </p:nvGraphicFramePr>
        <p:xfrm>
          <a:off x="1331640" y="141277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16862" cy="900113"/>
          </a:xfrm>
        </p:spPr>
        <p:txBody>
          <a:bodyPr/>
          <a:lstStyle/>
          <a:p>
            <a:r>
              <a:rPr lang="fr-BE" dirty="0" smtClean="0"/>
              <a:t>Matériel disponible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7916863" cy="720353"/>
          </a:xfrm>
        </p:spPr>
        <p:txBody>
          <a:bodyPr/>
          <a:lstStyle/>
          <a:p>
            <a:r>
              <a:rPr lang="fr-BE" dirty="0" smtClean="0"/>
              <a:t>Caméra d’égouts </a:t>
            </a:r>
            <a:r>
              <a:rPr lang="fr-BE" dirty="0" err="1" smtClean="0"/>
              <a:t>Rothenberger</a:t>
            </a:r>
            <a:endParaRPr lang="fr-BE" dirty="0" smtClean="0"/>
          </a:p>
          <a:p>
            <a:endParaRPr lang="fr-BE" dirty="0"/>
          </a:p>
        </p:txBody>
      </p:sp>
      <p:pic>
        <p:nvPicPr>
          <p:cNvPr id="20482" name="Picture 2" descr="http://www.toolstop.co.uk/components/com_virtuemart/shop_image/product/c5fbf66d18a97b9fc853575894947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3600400" cy="36004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923928" y="2132856"/>
            <a:ext cx="4968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BE" dirty="0" smtClean="0"/>
              <a:t> Matériel de plomberie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BE" dirty="0" smtClean="0"/>
              <a:t> Ø40 à 110mm </a:t>
            </a:r>
            <a:r>
              <a:rPr lang="fr-BE" dirty="0" smtClean="0">
                <a:sym typeface="Wingdings" pitchFamily="2" charset="2"/>
              </a:rPr>
              <a:t> inexistant dans le     réseau SPW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BE" dirty="0" smtClean="0">
                <a:sym typeface="Wingdings" pitchFamily="2" charset="2"/>
              </a:rPr>
              <a:t> Affichage </a:t>
            </a:r>
            <a:r>
              <a:rPr lang="fr-BE" dirty="0" smtClean="0">
                <a:sym typeface="Wingdings" pitchFamily="2" charset="2"/>
              </a:rPr>
              <a:t>noir et blanc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BE" dirty="0" smtClean="0">
                <a:sym typeface="Wingdings" pitchFamily="2" charset="2"/>
              </a:rPr>
              <a:t> Pas d’enregistrement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BE" dirty="0" smtClean="0">
                <a:sym typeface="Wingdings" pitchFamily="2" charset="2"/>
              </a:rPr>
              <a:t> Pas de prise de vue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BE" dirty="0" smtClean="0">
                <a:sym typeface="Wingdings" pitchFamily="2" charset="2"/>
              </a:rPr>
              <a:t> Pas d’orientation de l’image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BE" dirty="0" smtClean="0">
                <a:sym typeface="Wingdings" pitchFamily="2" charset="2"/>
              </a:rPr>
              <a:t> Très flexible</a:t>
            </a:r>
            <a:r>
              <a:rPr lang="fr-BE" dirty="0" smtClean="0"/>
              <a:t> </a:t>
            </a:r>
            <a:r>
              <a:rPr lang="fr-BE" dirty="0" smtClean="0">
                <a:sym typeface="Wingdings" pitchFamily="2" charset="2"/>
              </a:rPr>
              <a:t> manque de maniabilité</a:t>
            </a:r>
            <a:endParaRPr lang="fr-BE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16862" cy="900113"/>
          </a:xfrm>
        </p:spPr>
        <p:txBody>
          <a:bodyPr/>
          <a:lstStyle/>
          <a:p>
            <a:r>
              <a:rPr lang="fr-BE" dirty="0" smtClean="0"/>
              <a:t>Matériel disponible</a:t>
            </a:r>
            <a:endParaRPr lang="fr-BE" dirty="0"/>
          </a:p>
        </p:txBody>
      </p:sp>
      <p:pic>
        <p:nvPicPr>
          <p:cNvPr id="20482" name="Picture 2" descr="http://www.toolstop.co.uk/components/com_virtuemart/shop_image/product/c5fbf66d18a97b9fc853575894947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00808"/>
            <a:ext cx="3600400" cy="3600400"/>
          </a:xfrm>
          <a:prstGeom prst="rect">
            <a:avLst/>
          </a:prstGeom>
          <a:noFill/>
        </p:spPr>
      </p:pic>
      <p:sp>
        <p:nvSpPr>
          <p:cNvPr id="8" name="Multiplier 7"/>
          <p:cNvSpPr/>
          <p:nvPr/>
        </p:nvSpPr>
        <p:spPr>
          <a:xfrm>
            <a:off x="1691680" y="620688"/>
            <a:ext cx="5544616" cy="5544616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7"/>
            <a:ext cx="7916862" cy="720080"/>
          </a:xfrm>
        </p:spPr>
        <p:txBody>
          <a:bodyPr/>
          <a:lstStyle/>
          <a:p>
            <a:r>
              <a:rPr lang="fr-BE" dirty="0" smtClean="0"/>
              <a:t>Litige Seneffe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7916863" cy="4176463"/>
          </a:xfrm>
        </p:spPr>
        <p:txBody>
          <a:bodyPr/>
          <a:lstStyle/>
          <a:p>
            <a:pPr>
              <a:buNone/>
            </a:pPr>
            <a:r>
              <a:rPr lang="fr-BE" dirty="0" smtClean="0"/>
              <a:t>Riverain de la N27 à </a:t>
            </a:r>
            <a:r>
              <a:rPr lang="fr-BE" dirty="0" err="1" smtClean="0"/>
              <a:t>Arquennes</a:t>
            </a:r>
            <a:endParaRPr lang="fr-BE" dirty="0" smtClean="0"/>
          </a:p>
          <a:p>
            <a:pPr lvl="1"/>
            <a:r>
              <a:rPr lang="fr-BE" dirty="0" smtClean="0"/>
              <a:t>Jardin des riverains en contrebas de la route</a:t>
            </a:r>
          </a:p>
          <a:p>
            <a:pPr lvl="1"/>
            <a:r>
              <a:rPr lang="fr-BE" dirty="0" smtClean="0"/>
              <a:t>Mur de soutènement surplombant un étang</a:t>
            </a:r>
          </a:p>
          <a:p>
            <a:pPr lvl="1"/>
            <a:r>
              <a:rPr lang="fr-BE" dirty="0" smtClean="0"/>
              <a:t>Effondrement localisé du mur</a:t>
            </a:r>
          </a:p>
          <a:p>
            <a:pPr>
              <a:buNone/>
            </a:pPr>
            <a:endParaRPr lang="fr-BE" dirty="0" smtClean="0"/>
          </a:p>
          <a:p>
            <a:pPr algn="ctr">
              <a:buNone/>
            </a:pPr>
            <a:endParaRPr lang="fr-BE" dirty="0" smtClean="0"/>
          </a:p>
          <a:p>
            <a:pPr algn="ctr">
              <a:buNone/>
            </a:pPr>
            <a:r>
              <a:rPr lang="fr-BE" dirty="0" smtClean="0"/>
              <a:t>Canalisation d’égouttage en cause…???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7"/>
            <a:ext cx="7916862" cy="720080"/>
          </a:xfrm>
        </p:spPr>
        <p:txBody>
          <a:bodyPr/>
          <a:lstStyle/>
          <a:p>
            <a:r>
              <a:rPr lang="fr-BE" dirty="0" smtClean="0"/>
              <a:t>Litige Seneffe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7916863" cy="4464496"/>
          </a:xfrm>
        </p:spPr>
        <p:txBody>
          <a:bodyPr/>
          <a:lstStyle/>
          <a:p>
            <a:pPr>
              <a:buNone/>
            </a:pPr>
            <a:r>
              <a:rPr lang="fr-BE" dirty="0" smtClean="0"/>
              <a:t>Matériel inadapté </a:t>
            </a:r>
            <a:r>
              <a:rPr lang="fr-BE" dirty="0" smtClean="0">
                <a:sym typeface="Wingdings" pitchFamily="2" charset="2"/>
              </a:rPr>
              <a:t> Prestataire de service</a:t>
            </a:r>
          </a:p>
          <a:p>
            <a:pPr>
              <a:buNone/>
            </a:pPr>
            <a:endParaRPr lang="fr-BE" b="0" dirty="0" smtClean="0">
              <a:sym typeface="Wingdings" pitchFamily="2" charset="2"/>
            </a:endParaRPr>
          </a:p>
          <a:p>
            <a:pPr>
              <a:buNone/>
            </a:pPr>
            <a:r>
              <a:rPr lang="fr-BE" b="0" dirty="0" smtClean="0">
                <a:sym typeface="Wingdings" pitchFamily="2" charset="2"/>
              </a:rPr>
              <a:t>Demandes de prix</a:t>
            </a:r>
          </a:p>
          <a:p>
            <a:pPr lvl="1">
              <a:buNone/>
            </a:pPr>
            <a:endParaRPr lang="fr-BE" dirty="0" smtClean="0">
              <a:sym typeface="Wingdings" pitchFamily="2" charset="2"/>
            </a:endParaRPr>
          </a:p>
          <a:p>
            <a:pPr lvl="1">
              <a:buNone/>
            </a:pPr>
            <a:r>
              <a:rPr lang="fr-BE" dirty="0" smtClean="0">
                <a:sym typeface="Wingdings" pitchFamily="2" charset="2"/>
              </a:rPr>
              <a:t>4 prestataires consultés:</a:t>
            </a:r>
          </a:p>
          <a:p>
            <a:pPr marL="1771650" lvl="3" indent="-457200">
              <a:lnSpc>
                <a:spcPct val="150000"/>
              </a:lnSpc>
              <a:buFont typeface="+mj-lt"/>
              <a:buAutoNum type="arabicPeriod"/>
            </a:pPr>
            <a:r>
              <a:rPr lang="fr-BE" dirty="0" smtClean="0">
                <a:sym typeface="Wingdings" pitchFamily="2" charset="2"/>
              </a:rPr>
              <a:t>CRR (</a:t>
            </a:r>
            <a:r>
              <a:rPr lang="fr-BE" dirty="0" err="1" smtClean="0">
                <a:sym typeface="Wingdings" pitchFamily="2" charset="2"/>
              </a:rPr>
              <a:t>Sterrebeek</a:t>
            </a:r>
            <a:r>
              <a:rPr lang="fr-BE" dirty="0" smtClean="0">
                <a:sym typeface="Wingdings" pitchFamily="2" charset="2"/>
              </a:rPr>
              <a:t>)</a:t>
            </a:r>
          </a:p>
          <a:p>
            <a:pPr marL="1771650" lvl="3" indent="-457200">
              <a:lnSpc>
                <a:spcPct val="150000"/>
              </a:lnSpc>
              <a:buFont typeface="+mj-lt"/>
              <a:buAutoNum type="arabicPeriod"/>
            </a:pPr>
            <a:r>
              <a:rPr lang="fr-BE" dirty="0" smtClean="0">
                <a:sym typeface="Wingdings" pitchFamily="2" charset="2"/>
              </a:rPr>
              <a:t>ABC experts (Liège)</a:t>
            </a:r>
          </a:p>
          <a:p>
            <a:pPr marL="1771650" lvl="3" indent="-457200">
              <a:lnSpc>
                <a:spcPct val="150000"/>
              </a:lnSpc>
              <a:buFont typeface="+mj-lt"/>
              <a:buAutoNum type="arabicPeriod"/>
            </a:pPr>
            <a:r>
              <a:rPr lang="fr-BE" dirty="0" smtClean="0">
                <a:sym typeface="Wingdings" pitchFamily="2" charset="2"/>
              </a:rPr>
              <a:t>CITV (Ath)</a:t>
            </a:r>
          </a:p>
          <a:p>
            <a:pPr marL="1771650" lvl="3" indent="-457200">
              <a:lnSpc>
                <a:spcPct val="150000"/>
              </a:lnSpc>
              <a:buFont typeface="+mj-lt"/>
              <a:buAutoNum type="arabicPeriod"/>
            </a:pPr>
            <a:r>
              <a:rPr lang="fr-BE" dirty="0" smtClean="0">
                <a:sym typeface="Wingdings" pitchFamily="2" charset="2"/>
              </a:rPr>
              <a:t>Godart SPRL (Virginal)</a:t>
            </a:r>
          </a:p>
          <a:p>
            <a:pPr marL="1314450" lvl="2" indent="-457200">
              <a:buFont typeface="+mj-lt"/>
              <a:buAutoNum type="arabicPeriod"/>
            </a:pPr>
            <a:endParaRPr lang="fr-BE" dirty="0" smtClean="0">
              <a:sym typeface="Wingdings" pitchFamily="2" charset="2"/>
            </a:endParaRPr>
          </a:p>
          <a:p>
            <a:pPr marL="857250" lvl="1" indent="-457200">
              <a:buNone/>
            </a:pPr>
            <a:endParaRPr lang="fr-BE" dirty="0" smtClean="0"/>
          </a:p>
          <a:p>
            <a:pPr>
              <a:buNone/>
            </a:pPr>
            <a:endParaRPr lang="fr-BE" dirty="0" smtClean="0"/>
          </a:p>
          <a:p>
            <a:pPr algn="ctr">
              <a:buNone/>
            </a:pPr>
            <a:endParaRPr lang="fr-BE" dirty="0" smtClean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16862" cy="720080"/>
          </a:xfrm>
        </p:spPr>
        <p:txBody>
          <a:bodyPr/>
          <a:lstStyle/>
          <a:p>
            <a:r>
              <a:rPr lang="fr-BE" dirty="0" smtClean="0"/>
              <a:t>Litige Seneffe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7916863" cy="3744416"/>
          </a:xfrm>
        </p:spPr>
        <p:txBody>
          <a:bodyPr/>
          <a:lstStyle/>
          <a:p>
            <a:pPr>
              <a:buNone/>
            </a:pPr>
            <a:r>
              <a:rPr lang="fr-BE" dirty="0" smtClean="0"/>
              <a:t>Matériel inadapté </a:t>
            </a:r>
            <a:r>
              <a:rPr lang="fr-BE" dirty="0" smtClean="0">
                <a:sym typeface="Wingdings" pitchFamily="2" charset="2"/>
              </a:rPr>
              <a:t> Prestataire de service</a:t>
            </a:r>
          </a:p>
          <a:p>
            <a:pPr>
              <a:buNone/>
            </a:pPr>
            <a:endParaRPr lang="fr-BE" b="0" dirty="0" smtClean="0">
              <a:sym typeface="Wingdings" pitchFamily="2" charset="2"/>
            </a:endParaRPr>
          </a:p>
          <a:p>
            <a:pPr>
              <a:buNone/>
            </a:pPr>
            <a:r>
              <a:rPr lang="fr-BE" b="0" dirty="0" smtClean="0">
                <a:sym typeface="Wingdings" pitchFamily="2" charset="2"/>
              </a:rPr>
              <a:t>Remise de prix:</a:t>
            </a:r>
          </a:p>
          <a:p>
            <a:pPr marL="1771650" lvl="3" indent="-457200">
              <a:lnSpc>
                <a:spcPct val="150000"/>
              </a:lnSpc>
              <a:buFont typeface="+mj-lt"/>
              <a:buAutoNum type="arabicPeriod"/>
            </a:pPr>
            <a:r>
              <a:rPr lang="fr-BE" dirty="0" smtClean="0">
                <a:sym typeface="Wingdings" pitchFamily="2" charset="2"/>
              </a:rPr>
              <a:t>CRR : 560.90€</a:t>
            </a:r>
          </a:p>
          <a:p>
            <a:pPr marL="1771650" lvl="3" indent="-457200">
              <a:lnSpc>
                <a:spcPct val="150000"/>
              </a:lnSpc>
              <a:buFont typeface="+mj-lt"/>
              <a:buAutoNum type="arabicPeriod"/>
            </a:pPr>
            <a:r>
              <a:rPr lang="fr-BE" dirty="0" smtClean="0">
                <a:sym typeface="Wingdings" pitchFamily="2" charset="2"/>
              </a:rPr>
              <a:t>ABC experts : 1452€</a:t>
            </a:r>
          </a:p>
          <a:p>
            <a:pPr marL="1771650" lvl="3" indent="-457200">
              <a:lnSpc>
                <a:spcPct val="150000"/>
              </a:lnSpc>
              <a:buFont typeface="+mj-lt"/>
              <a:buAutoNum type="arabicPeriod"/>
            </a:pPr>
            <a:r>
              <a:rPr lang="fr-BE" dirty="0" smtClean="0">
                <a:sym typeface="Wingdings" pitchFamily="2" charset="2"/>
              </a:rPr>
              <a:t>CITV : 786.5€</a:t>
            </a:r>
          </a:p>
          <a:p>
            <a:pPr marL="1771650" lvl="3" indent="-457200">
              <a:lnSpc>
                <a:spcPct val="150000"/>
              </a:lnSpc>
              <a:buFont typeface="+mj-lt"/>
              <a:buAutoNum type="arabicPeriod"/>
            </a:pPr>
            <a:r>
              <a:rPr lang="fr-BE" dirty="0" smtClean="0">
                <a:sym typeface="Wingdings" pitchFamily="2" charset="2"/>
              </a:rPr>
              <a:t>Godart SPRL : 1016.40€</a:t>
            </a:r>
          </a:p>
          <a:p>
            <a:pPr marL="1314450" lvl="2" indent="-457200">
              <a:buFont typeface="+mj-lt"/>
              <a:buAutoNum type="arabicPeriod"/>
            </a:pPr>
            <a:endParaRPr lang="fr-BE" dirty="0" smtClean="0">
              <a:sym typeface="Wingdings" pitchFamily="2" charset="2"/>
            </a:endParaRPr>
          </a:p>
          <a:p>
            <a:pPr marL="857250" lvl="1" indent="-457200">
              <a:buNone/>
            </a:pPr>
            <a:endParaRPr lang="fr-BE" dirty="0" smtClean="0"/>
          </a:p>
          <a:p>
            <a:pPr>
              <a:buNone/>
            </a:pPr>
            <a:endParaRPr lang="fr-BE" dirty="0" smtClean="0"/>
          </a:p>
          <a:p>
            <a:pPr algn="ctr">
              <a:buNone/>
            </a:pPr>
            <a:endParaRPr lang="fr-BE" dirty="0" smtClean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16862" cy="720080"/>
          </a:xfrm>
        </p:spPr>
        <p:txBody>
          <a:bodyPr/>
          <a:lstStyle/>
          <a:p>
            <a:r>
              <a:rPr lang="fr-BE" dirty="0" smtClean="0"/>
              <a:t>Litige Seneffe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7916863" cy="374441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fr-BE" dirty="0" smtClean="0">
                <a:sym typeface="Wingdings" pitchFamily="2" charset="2"/>
              </a:rPr>
              <a:t>Prestataire </a:t>
            </a:r>
            <a:r>
              <a:rPr lang="fr-BE" dirty="0" smtClean="0">
                <a:sym typeface="Wingdings" pitchFamily="2" charset="2"/>
              </a:rPr>
              <a:t>de service</a:t>
            </a:r>
          </a:p>
          <a:p>
            <a:pPr>
              <a:lnSpc>
                <a:spcPct val="150000"/>
              </a:lnSpc>
            </a:pPr>
            <a:r>
              <a:rPr lang="fr-BE" sz="2000" b="0" dirty="0" smtClean="0">
                <a:sym typeface="Wingdings" pitchFamily="2" charset="2"/>
              </a:rPr>
              <a:t>Norme spécifique pour les inspections d’égouts</a:t>
            </a:r>
          </a:p>
          <a:p>
            <a:pPr lvl="1">
              <a:lnSpc>
                <a:spcPct val="150000"/>
              </a:lnSpc>
              <a:buNone/>
            </a:pPr>
            <a:r>
              <a:rPr lang="fr-BE" sz="2000" dirty="0" smtClean="0">
                <a:sym typeface="Wingdings" pitchFamily="2" charset="2"/>
              </a:rPr>
              <a:t>EN13508-0:2003 + A1:2011 :</a:t>
            </a:r>
          </a:p>
          <a:p>
            <a:pPr lvl="1">
              <a:lnSpc>
                <a:spcPct val="150000"/>
              </a:lnSpc>
              <a:buNone/>
            </a:pPr>
            <a:r>
              <a:rPr lang="fr-BE" sz="2000" b="0" dirty="0" smtClean="0">
                <a:sym typeface="Wingdings" pitchFamily="2" charset="2"/>
              </a:rPr>
              <a:t>« Condition des réseaux d’évacuation et d’assainissement à l’extérieur des bâtiments. Système de codification des inspection</a:t>
            </a:r>
            <a:r>
              <a:rPr lang="fr-BE" sz="2000" dirty="0" smtClean="0">
                <a:sym typeface="Wingdings" pitchFamily="2" charset="2"/>
              </a:rPr>
              <a:t>s visuelles</a:t>
            </a:r>
            <a:r>
              <a:rPr lang="fr-BE" sz="2000" b="0" dirty="0" smtClean="0">
                <a:sym typeface="Wingdings" pitchFamily="2" charset="2"/>
              </a:rPr>
              <a:t> »</a:t>
            </a:r>
          </a:p>
          <a:p>
            <a:pPr>
              <a:buNone/>
            </a:pPr>
            <a:endParaRPr lang="fr-BE" dirty="0" smtClean="0"/>
          </a:p>
          <a:p>
            <a:pPr algn="ctr">
              <a:buNone/>
            </a:pPr>
            <a:endParaRPr lang="fr-BE" dirty="0" smtClean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16862" cy="720080"/>
          </a:xfrm>
        </p:spPr>
        <p:txBody>
          <a:bodyPr/>
          <a:lstStyle/>
          <a:p>
            <a:r>
              <a:rPr lang="fr-BE" dirty="0" smtClean="0"/>
              <a:t>Litige Seneffe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92696"/>
            <a:ext cx="7916863" cy="5112568"/>
          </a:xfrm>
        </p:spPr>
        <p:txBody>
          <a:bodyPr/>
          <a:lstStyle/>
          <a:p>
            <a:pPr>
              <a:buNone/>
            </a:pPr>
            <a:r>
              <a:rPr lang="fr-BE" dirty="0" smtClean="0">
                <a:sym typeface="Wingdings" pitchFamily="2" charset="2"/>
              </a:rPr>
              <a:t>Prestataire de service</a:t>
            </a:r>
          </a:p>
          <a:p>
            <a:pPr>
              <a:buNone/>
            </a:pPr>
            <a:r>
              <a:rPr lang="fr-BE" b="0" dirty="0" smtClean="0">
                <a:sym typeface="Wingdings" pitchFamily="2" charset="2"/>
              </a:rPr>
              <a:t>Choix du prestataire:</a:t>
            </a:r>
          </a:p>
          <a:p>
            <a:pPr lvl="1"/>
            <a:r>
              <a:rPr lang="fr-BE" sz="2000" dirty="0" smtClean="0">
                <a:sym typeface="Wingdings" pitchFamily="2" charset="2"/>
              </a:rPr>
              <a:t>Prix</a:t>
            </a:r>
          </a:p>
          <a:p>
            <a:pPr lvl="2"/>
            <a:r>
              <a:rPr lang="fr-BE" sz="1800" b="0" dirty="0" smtClean="0">
                <a:sym typeface="Wingdings" pitchFamily="2" charset="2"/>
              </a:rPr>
              <a:t>Déplacements</a:t>
            </a:r>
          </a:p>
          <a:p>
            <a:pPr lvl="2"/>
            <a:r>
              <a:rPr lang="fr-BE" sz="1800" b="0" dirty="0" smtClean="0">
                <a:sym typeface="Wingdings" pitchFamily="2" charset="2"/>
              </a:rPr>
              <a:t>Amortissement matériel</a:t>
            </a:r>
          </a:p>
          <a:p>
            <a:pPr lvl="1"/>
            <a:r>
              <a:rPr lang="fr-BE" sz="2000" b="0" dirty="0" smtClean="0">
                <a:sym typeface="Wingdings" pitchFamily="2" charset="2"/>
              </a:rPr>
              <a:t>Conditions générales</a:t>
            </a:r>
          </a:p>
          <a:p>
            <a:pPr lvl="2"/>
            <a:r>
              <a:rPr lang="fr-BE" sz="1800" b="0" dirty="0" smtClean="0">
                <a:sym typeface="Wingdings" pitchFamily="2" charset="2"/>
              </a:rPr>
              <a:t>Curage du conduit</a:t>
            </a:r>
          </a:p>
          <a:p>
            <a:pPr lvl="2"/>
            <a:r>
              <a:rPr lang="fr-BE" sz="1800" b="0" dirty="0" smtClean="0">
                <a:sym typeface="Wingdings" pitchFamily="2" charset="2"/>
              </a:rPr>
              <a:t>Isolement du conduit</a:t>
            </a:r>
          </a:p>
          <a:p>
            <a:pPr lvl="2"/>
            <a:r>
              <a:rPr lang="fr-BE" sz="1800" b="0" dirty="0" smtClean="0">
                <a:sym typeface="Wingdings" pitchFamily="2" charset="2"/>
              </a:rPr>
              <a:t>…</a:t>
            </a:r>
          </a:p>
          <a:p>
            <a:pPr lvl="1"/>
            <a:r>
              <a:rPr lang="fr-BE" sz="2000" dirty="0" smtClean="0">
                <a:sym typeface="Wingdings" pitchFamily="2" charset="2"/>
              </a:rPr>
              <a:t>Contenu du rapport</a:t>
            </a:r>
          </a:p>
          <a:p>
            <a:pPr lvl="2"/>
            <a:r>
              <a:rPr lang="fr-BE" sz="1800" b="0" dirty="0" smtClean="0">
                <a:sym typeface="Wingdings" pitchFamily="2" charset="2"/>
              </a:rPr>
              <a:t>Norme employée</a:t>
            </a:r>
          </a:p>
          <a:p>
            <a:pPr lvl="2"/>
            <a:r>
              <a:rPr lang="fr-BE" sz="1800" b="0" dirty="0" smtClean="0">
                <a:sym typeface="Wingdings" pitchFamily="2" charset="2"/>
              </a:rPr>
              <a:t>Cartographie</a:t>
            </a:r>
          </a:p>
          <a:p>
            <a:pPr lvl="2"/>
            <a:r>
              <a:rPr lang="fr-BE" sz="1800" b="0" dirty="0" smtClean="0">
                <a:sym typeface="Wingdings" pitchFamily="2" charset="2"/>
              </a:rPr>
              <a:t>Prise de vue</a:t>
            </a:r>
          </a:p>
          <a:p>
            <a:pPr lvl="2"/>
            <a:r>
              <a:rPr lang="fr-BE" sz="1800" b="0" dirty="0" smtClean="0">
                <a:sym typeface="Wingdings" pitchFamily="2" charset="2"/>
              </a:rPr>
              <a:t>…</a:t>
            </a:r>
            <a:endParaRPr lang="fr-BE" b="0" dirty="0" smtClean="0">
              <a:sym typeface="Wingdings" pitchFamily="2" charset="2"/>
            </a:endParaRPr>
          </a:p>
          <a:p>
            <a:pPr marL="857250" lvl="1" indent="-457200">
              <a:buNone/>
            </a:pPr>
            <a:endParaRPr lang="fr-BE" dirty="0" smtClean="0"/>
          </a:p>
          <a:p>
            <a:pPr>
              <a:buNone/>
            </a:pPr>
            <a:endParaRPr lang="fr-BE" dirty="0" smtClean="0"/>
          </a:p>
          <a:p>
            <a:pPr algn="ctr">
              <a:buNone/>
            </a:pPr>
            <a:endParaRPr lang="fr-BE" dirty="0" smtClean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Nouvelle pré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uvelle présentatio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250</Words>
  <Application>Microsoft Office PowerPoint</Application>
  <PresentationFormat>Affichage à l'écran (4:3)</PresentationFormat>
  <Paragraphs>91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Nouvelle présentation</vt:lpstr>
      <vt:lpstr>Inspection de canalisations d’égouts</vt:lpstr>
      <vt:lpstr>Nombre d’inspections</vt:lpstr>
      <vt:lpstr>Matériel disponible</vt:lpstr>
      <vt:lpstr>Matériel disponible</vt:lpstr>
      <vt:lpstr>Litige Seneffe</vt:lpstr>
      <vt:lpstr>Litige Seneffe</vt:lpstr>
      <vt:lpstr>Litige Seneffe</vt:lpstr>
      <vt:lpstr>Litige Seneffe</vt:lpstr>
      <vt:lpstr>Litige Seneffe</vt:lpstr>
      <vt:lpstr>Litige Seneffe</vt:lpstr>
      <vt:lpstr>Litige Seneffe</vt:lpstr>
      <vt:lpstr>Litige Seneffe</vt:lpstr>
      <vt:lpstr>Litige Seneffe</vt:lpstr>
      <vt:lpstr>Litige Seneffe</vt:lpstr>
      <vt:lpstr>Conclusions</vt:lpstr>
    </vt:vector>
  </TitlesOfParts>
  <Company>MET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pour inspecteurs de pont</dc:title>
  <dc:creator>18236</dc:creator>
  <cp:lastModifiedBy>François TOMSIN</cp:lastModifiedBy>
  <cp:revision>55</cp:revision>
  <dcterms:created xsi:type="dcterms:W3CDTF">2013-02-27T07:14:32Z</dcterms:created>
  <dcterms:modified xsi:type="dcterms:W3CDTF">2015-12-15T06:49:35Z</dcterms:modified>
</cp:coreProperties>
</file>